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006"/>
  </p:normalViewPr>
  <p:slideViewPr>
    <p:cSldViewPr snapToGrid="0">
      <p:cViewPr>
        <p:scale>
          <a:sx n="92" d="100"/>
          <a:sy n="92" d="100"/>
        </p:scale>
        <p:origin x="8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2D60-1A60-2670-FB8F-4912901D1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13ADC-8EFB-DD2E-F20E-2D4A67978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F2C6-1F94-38F4-70AB-DCC7D53A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0B91-8226-F4CA-130B-FA56648D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2EC4-ADBC-B282-248E-BFE09D89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FD47-0E35-2F94-97F0-25D3742A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5DBCC-48F3-6768-3862-117DB82EC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EBF3-F311-32E2-71A7-5A40712C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ECBE-268D-BC4D-F7FE-3C75443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134B-652D-2696-82D1-7E560AE3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E7356-5CD2-5518-D5CF-ED95891A2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6083B-7499-0EB0-B747-37C6C2D5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02A2F-6ABB-3472-6378-6E86A56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58DE-279E-CBDC-CB94-7C6E0871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5F56E-D02A-F37D-63D8-B0F210EE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7BC9-5E55-5E35-537C-CC5AEF62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651D-14BA-A7FE-BE8D-76613766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A0C1-4F42-1AF6-6B9A-08B996AE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BBE4-304B-DC79-0904-1F2460BC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95112-A8FB-5F1D-3026-89D654E2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AACA-1EF7-9467-D09C-8E130C0F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F6D78-3D71-9F0C-2159-DBC9A599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A6A3F-0F4C-BCD7-DD5E-B5E19177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2E3C0-3ECA-303B-33C6-BC83D3E5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28AB5-F93B-11AE-71A4-48DE153E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8AF2-6EAE-9D23-7C14-DABA0E09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435F-8D57-8A50-B758-22736577B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666B1-6BED-8B9F-4CE1-4E699115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BAF55-5CA5-D04A-CB2B-EC1A94F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81F9D-2645-EA78-FFE6-09ED8922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7694F-D229-9379-87FC-4207860D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9955-2787-D6CA-D89B-33C58676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C23D9-D571-ACB7-F537-5880B66B8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0A93B-84A0-2D6D-0E15-0DECAEAD7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F0018-A1B5-5C3F-230D-FAFE596E1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7DFE8-2E4D-9CE0-0B87-EC4188611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194C1-209E-3454-E403-DB5D5FBD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F5DFD-7EB7-2D47-F002-2EC338B7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C4B41-ED14-0BFF-F006-33B23F9C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2C09-E25C-C378-C66A-1211498A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63F70-D2E3-B81E-D527-0FA2DC62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9F856-0606-CB23-EA40-6A632B1D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0FB94-56E0-C324-7E85-67BB2A4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5B66A-60C8-FA7D-8899-057F4203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1B478-23B1-44DA-DC61-AF0EB27A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8949-5166-BC5A-BF0E-368C0253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63C6-4490-8695-ADB1-5E891A17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F2B4-A3BF-9CCC-7E65-05B67758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EBA0D-A14F-BEC3-C70B-8576E5E89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4BDC0-C233-2221-0D01-32B6404D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0490E-D712-C208-A16C-C50AA91E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3C976-BAE6-939B-9A75-B19214C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B677-9CBA-05A0-B3DF-8A0D946C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50EAA-9364-4869-EAF4-DA48500AC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5D754-A0AD-2F9F-FC93-90FB776FD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D0871-E387-2E10-1277-BF81CD4C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712A9-C298-2DE9-952C-E9E7C51F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94338-BE55-01B4-5F2C-E7794252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25766-B3E3-8815-22D0-C5C0A66F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039E4-E3BB-70BF-E40C-1B309878E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511B-03F1-0389-4070-99EC39CCC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A695-2347-094B-A2A1-D0BAE90A4184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CA9C-DB59-1DC4-0557-3B435947B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4F9-6A63-9BF6-3758-7AD10AE47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0BD9-784A-DA4C-B74B-FC67B6A4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ilbertlab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ryangilbertmst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06A0A-9408-2CBB-CF92-899FE45AB2D4}"/>
              </a:ext>
            </a:extLst>
          </p:cNvPr>
          <p:cNvSpPr txBox="1"/>
          <p:nvPr/>
        </p:nvSpPr>
        <p:spPr>
          <a:xfrm>
            <a:off x="0" y="8569"/>
            <a:ext cx="539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DEPARTMENT of Chemical and Biochemical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D532E-A470-8E97-6CC8-1F0DE5703EBF}"/>
              </a:ext>
            </a:extLst>
          </p:cNvPr>
          <p:cNvSpPr txBox="1"/>
          <p:nvPr/>
        </p:nvSpPr>
        <p:spPr>
          <a:xfrm>
            <a:off x="0" y="3779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Tissue Scaffolding, Drug and Gene Delivery for Biomedical Applications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B554D0-4D94-8EA5-129C-325867F2129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901121"/>
            <a:ext cx="0" cy="5956879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E485B0-6FD4-B5BF-6ED7-FF24F1C9D553}"/>
              </a:ext>
            </a:extLst>
          </p:cNvPr>
          <p:cNvCxnSpPr>
            <a:cxnSpLocks/>
          </p:cNvCxnSpPr>
          <p:nvPr/>
        </p:nvCxnSpPr>
        <p:spPr>
          <a:xfrm>
            <a:off x="0" y="4171945"/>
            <a:ext cx="121920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3B02B5-241D-3F95-50C8-374287DCD495}"/>
              </a:ext>
            </a:extLst>
          </p:cNvPr>
          <p:cNvSpPr txBox="1"/>
          <p:nvPr/>
        </p:nvSpPr>
        <p:spPr>
          <a:xfrm>
            <a:off x="153972" y="4214804"/>
            <a:ext cx="50324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PoC:  </a:t>
            </a:r>
            <a:r>
              <a:rPr lang="en-US" b="1" dirty="0"/>
              <a:t>Ryan Gilbert, </a:t>
            </a:r>
            <a:r>
              <a:rPr lang="en-US" dirty="0"/>
              <a:t>Professor and Department Chair</a:t>
            </a: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/>
              <a:t>Linda and Bipin Doshi Endowed Chair</a:t>
            </a: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/>
              <a:t>Email: </a:t>
            </a:r>
            <a:r>
              <a:rPr lang="en-US" dirty="0">
                <a:hlinkClick r:id="rId2"/>
              </a:rPr>
              <a:t>ryangilbertmst@gmail.com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/>
              <a:t>Phone: 518-366-8920</a:t>
            </a: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/>
              <a:t>Web: </a:t>
            </a:r>
            <a:r>
              <a:rPr lang="en-US" dirty="0">
                <a:hlinkClick r:id="rId3"/>
              </a:rPr>
              <a:t>https://www.rgilbertlab.com/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Funding:</a:t>
            </a:r>
          </a:p>
          <a:p>
            <a:r>
              <a:rPr lang="en-US" dirty="0"/>
              <a:t>Department of Veterans Affairs</a:t>
            </a:r>
          </a:p>
          <a:p>
            <a:r>
              <a:rPr lang="en-US" dirty="0"/>
              <a:t>National Institutes of Health</a:t>
            </a:r>
          </a:p>
          <a:p>
            <a:r>
              <a:rPr lang="en-US" dirty="0"/>
              <a:t>National Science Foundation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5E2B1-9686-148B-76F0-2840E15CE486}"/>
              </a:ext>
            </a:extLst>
          </p:cNvPr>
          <p:cNvSpPr txBox="1"/>
          <p:nvPr/>
        </p:nvSpPr>
        <p:spPr>
          <a:xfrm>
            <a:off x="6211490" y="4214804"/>
            <a:ext cx="53756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Keywords:</a:t>
            </a:r>
          </a:p>
          <a:p>
            <a:r>
              <a:rPr lang="en-US" dirty="0"/>
              <a:t>Drug delivery, gene delivery, biomaterials, neural tissue engineering, brain computer interfaces, peripheral nerve injury, spinal cord injury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Recognitions:</a:t>
            </a:r>
          </a:p>
          <a:p>
            <a:r>
              <a:rPr lang="en-US" dirty="0"/>
              <a:t>NSF CAREER Award</a:t>
            </a:r>
          </a:p>
          <a:p>
            <a:r>
              <a:rPr lang="en-US" dirty="0"/>
              <a:t>School of Engineering Teaching Award</a:t>
            </a:r>
          </a:p>
          <a:p>
            <a:r>
              <a:rPr lang="en-US" dirty="0"/>
              <a:t>Fellow: American Institute for Medical and Biomedical Engineering (AIMBE)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E9F1A-D6DF-5169-4D9A-06AD15CC1234}"/>
              </a:ext>
            </a:extLst>
          </p:cNvPr>
          <p:cNvSpPr txBox="1"/>
          <p:nvPr/>
        </p:nvSpPr>
        <p:spPr>
          <a:xfrm>
            <a:off x="153973" y="809482"/>
            <a:ext cx="5942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Gene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Lipid nanoparticle delivery of mRNA from </a:t>
            </a:r>
            <a:r>
              <a:rPr lang="en-US" dirty="0" err="1"/>
              <a:t>electrospun</a:t>
            </a:r>
            <a:r>
              <a:rPr lang="en-US" dirty="0"/>
              <a:t> fibers for peripheral nerve regeneration.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Controlled release of LNPs from degradable fibers for sustained vaccine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Drug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Protein delivery from </a:t>
            </a:r>
            <a:r>
              <a:rPr lang="en-US" dirty="0" err="1"/>
              <a:t>electrospun</a:t>
            </a:r>
            <a:r>
              <a:rPr lang="en-US" dirty="0"/>
              <a:t> fibers for neural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Poly(pro-drug) polymers </a:t>
            </a:r>
            <a:r>
              <a:rPr lang="en-US"/>
              <a:t>releasing curcumin </a:t>
            </a:r>
            <a:r>
              <a:rPr lang="en-US" dirty="0"/>
              <a:t>for neural and vascular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Hydrogel Drug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Intranasal drug delivery using elastin-like polypeptides.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" name="Picture 22" descr="A collage of images of different types of cells&#10;&#10;Description automatically generated">
            <a:extLst>
              <a:ext uri="{FF2B5EF4-FFF2-40B4-BE49-F238E27FC236}">
                <a16:creationId xmlns:a16="http://schemas.microsoft.com/office/drawing/2014/main" id="{CB605647-5527-33D3-3517-7342A72A0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58" t="70734" r="42468" b="5314"/>
          <a:stretch/>
        </p:blipFill>
        <p:spPr>
          <a:xfrm>
            <a:off x="6190233" y="901298"/>
            <a:ext cx="947405" cy="12034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5474F1-49AF-1226-5F98-266D02B0C484}"/>
              </a:ext>
            </a:extLst>
          </p:cNvPr>
          <p:cNvSpPr txBox="1"/>
          <p:nvPr/>
        </p:nvSpPr>
        <p:spPr>
          <a:xfrm>
            <a:off x="7231870" y="901121"/>
            <a:ext cx="471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Drug Delivery:</a:t>
            </a:r>
            <a:r>
              <a:rPr lang="en-US" dirty="0"/>
              <a:t> Cells (green) taking up elastin-like polypeptides (ELP) (red) for drug delivery applications. Circles depict regions of cellular uptake.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97B1CA-9740-2332-5349-B7599308C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3"/>
          <a:stretch/>
        </p:blipFill>
        <p:spPr>
          <a:xfrm>
            <a:off x="7987247" y="2159394"/>
            <a:ext cx="3379985" cy="11026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B9DAB2-0ABF-5A58-23A1-F0D1E027D06D}"/>
              </a:ext>
            </a:extLst>
          </p:cNvPr>
          <p:cNvSpPr txBox="1"/>
          <p:nvPr/>
        </p:nvSpPr>
        <p:spPr>
          <a:xfrm>
            <a:off x="6236487" y="3289889"/>
            <a:ext cx="555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Drug Delivery:</a:t>
            </a:r>
            <a:r>
              <a:rPr lang="en-US" dirty="0"/>
              <a:t> A) Poly(pro-curcumin) film applied to the dorsal aspect (B and C, schematic) of the injured spinal cord for curcumin drug delivery. </a:t>
            </a:r>
          </a:p>
        </p:txBody>
      </p:sp>
      <p:pic>
        <p:nvPicPr>
          <p:cNvPr id="29" name="Picture 28" descr="A person holding tweezers with a yellow square&#10;&#10;Description automatically generated">
            <a:extLst>
              <a:ext uri="{FF2B5EF4-FFF2-40B4-BE49-F238E27FC236}">
                <a16:creationId xmlns:a16="http://schemas.microsoft.com/office/drawing/2014/main" id="{61D29ED8-5FC5-DEEB-D7C1-BFBF0F0A8D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b="6654"/>
          <a:stretch/>
        </p:blipFill>
        <p:spPr bwMode="auto">
          <a:xfrm>
            <a:off x="6964018" y="2191026"/>
            <a:ext cx="947420" cy="105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8E6DB6-7B3A-EBF0-6E59-BFCDB250E620}"/>
              </a:ext>
            </a:extLst>
          </p:cNvPr>
          <p:cNvSpPr txBox="1"/>
          <p:nvPr/>
        </p:nvSpPr>
        <p:spPr>
          <a:xfrm>
            <a:off x="6964013" y="2177887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7EC497B-7CE6-3422-0CA4-950DEAB6B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171" y="4813993"/>
            <a:ext cx="1758343" cy="17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239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Ryan James</dc:creator>
  <cp:lastModifiedBy>Gilbert, Ryan James</cp:lastModifiedBy>
  <cp:revision>1</cp:revision>
  <dcterms:created xsi:type="dcterms:W3CDTF">2025-04-04T14:07:07Z</dcterms:created>
  <dcterms:modified xsi:type="dcterms:W3CDTF">2025-04-04T16:02:02Z</dcterms:modified>
</cp:coreProperties>
</file>